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05B34DF4-D09C-4F2D-B2E8-ED0A174D02E2}" type="datetimeFigureOut">
              <a:rPr lang="ar-IQ" smtClean="0"/>
              <a:t>20/02/1440</a:t>
            </a:fld>
            <a:endParaRPr lang="ar-IQ"/>
          </a:p>
        </p:txBody>
      </p:sp>
      <p:sp>
        <p:nvSpPr>
          <p:cNvPr id="20" name="عنصر نائب للتذييل 19"/>
          <p:cNvSpPr>
            <a:spLocks noGrp="1"/>
          </p:cNvSpPr>
          <p:nvPr>
            <p:ph type="ftr" sz="quarter" idx="11"/>
          </p:nvPr>
        </p:nvSpPr>
        <p:spPr/>
        <p:txBody>
          <a:bodyPr/>
          <a:lstStyle>
            <a:extLst/>
          </a:lstStyle>
          <a:p>
            <a:endParaRPr lang="ar-IQ"/>
          </a:p>
        </p:txBody>
      </p:sp>
      <p:sp>
        <p:nvSpPr>
          <p:cNvPr id="10" name="عنصر نائب لرقم الشريحة 9"/>
          <p:cNvSpPr>
            <a:spLocks noGrp="1"/>
          </p:cNvSpPr>
          <p:nvPr>
            <p:ph type="sldNum" sz="quarter" idx="12"/>
          </p:nvPr>
        </p:nvSpPr>
        <p:spPr/>
        <p:txBody>
          <a:bodyPr/>
          <a:lstStyle>
            <a:extLst/>
          </a:lstStyle>
          <a:p>
            <a:fld id="{9629A3E7-F239-4864-A6B7-251FFC600341}" type="slidenum">
              <a:rPr lang="ar-IQ" smtClean="0"/>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5B34DF4-D09C-4F2D-B2E8-ED0A174D02E2}" type="datetimeFigureOut">
              <a:rPr lang="ar-IQ" smtClean="0"/>
              <a:t>20/02/1440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9629A3E7-F239-4864-A6B7-251FFC600341}"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5B34DF4-D09C-4F2D-B2E8-ED0A174D02E2}" type="datetimeFigureOut">
              <a:rPr lang="ar-IQ" smtClean="0"/>
              <a:t>20/02/1440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9629A3E7-F239-4864-A6B7-251FFC600341}"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5B34DF4-D09C-4F2D-B2E8-ED0A174D02E2}" type="datetimeFigureOut">
              <a:rPr lang="ar-IQ" smtClean="0"/>
              <a:t>20/02/1440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9629A3E7-F239-4864-A6B7-251FFC600341}"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05B34DF4-D09C-4F2D-B2E8-ED0A174D02E2}" type="datetimeFigureOut">
              <a:rPr lang="ar-IQ" smtClean="0"/>
              <a:t>20/02/1440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9629A3E7-F239-4864-A6B7-251FFC600341}" type="slidenum">
              <a:rPr lang="ar-IQ" smtClean="0"/>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05B34DF4-D09C-4F2D-B2E8-ED0A174D02E2}" type="datetimeFigureOut">
              <a:rPr lang="ar-IQ" smtClean="0"/>
              <a:t>20/02/1440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9629A3E7-F239-4864-A6B7-251FFC600341}"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05B34DF4-D09C-4F2D-B2E8-ED0A174D02E2}" type="datetimeFigureOut">
              <a:rPr lang="ar-IQ" smtClean="0"/>
              <a:t>20/02/1440</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9629A3E7-F239-4864-A6B7-251FFC600341}"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05B34DF4-D09C-4F2D-B2E8-ED0A174D02E2}" type="datetimeFigureOut">
              <a:rPr lang="ar-IQ" smtClean="0"/>
              <a:t>20/02/1440</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9629A3E7-F239-4864-A6B7-251FFC600341}"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05B34DF4-D09C-4F2D-B2E8-ED0A174D02E2}" type="datetimeFigureOut">
              <a:rPr lang="ar-IQ" smtClean="0"/>
              <a:t>20/02/1440</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9629A3E7-F239-4864-A6B7-251FFC600341}" type="slidenum">
              <a:rPr lang="ar-IQ" smtClean="0"/>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05B34DF4-D09C-4F2D-B2E8-ED0A174D02E2}" type="datetimeFigureOut">
              <a:rPr lang="ar-IQ" smtClean="0"/>
              <a:t>20/02/1440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9629A3E7-F239-4864-A6B7-251FFC600341}"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05B34DF4-D09C-4F2D-B2E8-ED0A174D02E2}" type="datetimeFigureOut">
              <a:rPr lang="ar-IQ" smtClean="0"/>
              <a:t>20/02/1440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9629A3E7-F239-4864-A6B7-251FFC600341}" type="slidenum">
              <a:rPr lang="ar-IQ" smtClean="0"/>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5B34DF4-D09C-4F2D-B2E8-ED0A174D02E2}" type="datetimeFigureOut">
              <a:rPr lang="ar-IQ" smtClean="0"/>
              <a:t>20/02/1440</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629A3E7-F239-4864-A6B7-251FFC600341}" type="slidenum">
              <a:rPr lang="ar-IQ" smtClean="0"/>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26196"/>
          </a:xfrm>
        </p:spPr>
        <p:txBody>
          <a:bodyPr>
            <a:normAutofit/>
          </a:bodyPr>
          <a:lstStyle/>
          <a:p>
            <a:pPr algn="ctr"/>
            <a:r>
              <a:rPr lang="ar-IQ" sz="3000" b="1" dirty="0">
                <a:solidFill>
                  <a:srgbClr val="FF0000"/>
                </a:solidFill>
              </a:rPr>
              <a:t>تاريخ الحركة الكشفية </a:t>
            </a:r>
            <a:r>
              <a:rPr lang="ar-IQ" sz="3000" b="1" dirty="0" smtClean="0">
                <a:solidFill>
                  <a:srgbClr val="FF0000"/>
                </a:solidFill>
              </a:rPr>
              <a:t>عالمياً</a:t>
            </a:r>
            <a:r>
              <a:rPr lang="en-US" sz="2800" dirty="0"/>
              <a:t/>
            </a:r>
            <a:br>
              <a:rPr lang="en-US" sz="2800" dirty="0"/>
            </a:br>
            <a:r>
              <a:rPr lang="ar-SA" sz="2800" dirty="0"/>
              <a:t>      يعد تاريخ الحركة الكشفية طويل وعريق وقد مرت هذه الحركة بالعديد من الإحداث الهامة التي كان لها الدور في التأثير عليها وشكلتها على ما هي ألان .</a:t>
            </a:r>
            <a:r>
              <a:rPr lang="en-US" sz="2800" dirty="0"/>
              <a:t/>
            </a:r>
            <a:br>
              <a:rPr lang="en-US" sz="2800" dirty="0"/>
            </a:br>
            <a:r>
              <a:rPr lang="ar-SA" sz="2800" b="1" dirty="0"/>
              <a:t> </a:t>
            </a:r>
            <a:r>
              <a:rPr lang="en-US" sz="2800" dirty="0"/>
              <a:t/>
            </a:r>
            <a:br>
              <a:rPr lang="en-US" sz="2800" dirty="0"/>
            </a:br>
            <a:r>
              <a:rPr lang="ar-IQ" sz="3000" b="1" dirty="0">
                <a:solidFill>
                  <a:srgbClr val="FF0000"/>
                </a:solidFill>
              </a:rPr>
              <a:t>بداية الحركة </a:t>
            </a:r>
            <a:r>
              <a:rPr lang="ar-IQ" sz="3000" b="1" dirty="0" smtClean="0">
                <a:solidFill>
                  <a:srgbClr val="FF0000"/>
                </a:solidFill>
              </a:rPr>
              <a:t>الكشفية</a:t>
            </a:r>
            <a:r>
              <a:rPr lang="en-US" sz="2800" dirty="0"/>
              <a:t/>
            </a:r>
            <a:br>
              <a:rPr lang="en-US" sz="2800" dirty="0"/>
            </a:br>
            <a:r>
              <a:rPr lang="ar-IQ" sz="2800" dirty="0"/>
              <a:t>إن تأسيس الحركة الكشفية لم يكن وليد الصدفة ، بل تلبية لحاجة وضرورة وأدى هذا إلى انتشارها في مختلف دول العالم ، لكن يمكن أن نعتبر إن الكشافة ظاهرة عرضية على الرغم من إن مؤسسها لم يكن ينوي إيجاد مدرسة خاصة بهذه الحركة ، وبذلك فقد اختار هذا المؤسس حياة الغابات لكي تكون عملية تمرين للتعرف على الطبيعة في أمور العيش والنمو والبناء ضمن الإطار الاجتماعي.</a:t>
            </a:r>
            <a:r>
              <a:rPr lang="en-US" sz="2800" dirty="0"/>
              <a:t/>
            </a:r>
            <a:br>
              <a:rPr lang="en-US" sz="2800" dirty="0"/>
            </a:br>
            <a:endParaRPr lang="ar-IQ" sz="2800" dirty="0"/>
          </a:p>
        </p:txBody>
      </p:sp>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fontScale="90000"/>
          </a:bodyPr>
          <a:lstStyle/>
          <a:p>
            <a:pPr algn="ctr"/>
            <a:r>
              <a:rPr lang="ar-IQ" sz="3200" b="1" dirty="0">
                <a:solidFill>
                  <a:srgbClr val="FF0000"/>
                </a:solidFill>
              </a:rPr>
              <a:t>فكرة </a:t>
            </a:r>
            <a:r>
              <a:rPr lang="ar-IQ" sz="3200" b="1" dirty="0" smtClean="0">
                <a:solidFill>
                  <a:srgbClr val="FF0000"/>
                </a:solidFill>
              </a:rPr>
              <a:t>الكشافة</a:t>
            </a:r>
            <a:r>
              <a:rPr lang="en-US" sz="2800" dirty="0"/>
              <a:t/>
            </a:r>
            <a:br>
              <a:rPr lang="en-US" sz="2800" dirty="0"/>
            </a:br>
            <a:r>
              <a:rPr lang="ar-IQ" sz="2800" dirty="0"/>
              <a:t>       </a:t>
            </a:r>
            <a:r>
              <a:rPr lang="ar-IQ" sz="3000" dirty="0"/>
              <a:t>نشأت فكرة الكشفية بجهود مؤسسها اللورد روبرت سميث بادن باول الذي كان يعمل ضابطاً في الجيش البريطاني وقد أتت فكرة الكشافة أثناء حصار </a:t>
            </a:r>
            <a:r>
              <a:rPr lang="ar-IQ" sz="3000" dirty="0" err="1"/>
              <a:t>مافكنج</a:t>
            </a:r>
            <a:r>
              <a:rPr lang="ar-IQ" sz="3000" dirty="0"/>
              <a:t> عندما حاصرت قبائل </a:t>
            </a:r>
            <a:r>
              <a:rPr lang="ar-IQ" sz="3000" dirty="0" err="1"/>
              <a:t>البوير</a:t>
            </a:r>
            <a:r>
              <a:rPr lang="ar-IQ" sz="3000" dirty="0"/>
              <a:t> ( مهاجرين من أصل هولندي) معسكر الانكليز فاستعان باول بالشباب للقيام بالأعمال العسكرية كالحراسة والطهي ونقل الرسائل ، وتمكن من فك الحصار بعد ( 217) يوم 7 شهور وعندما عاد بادن باول إلى انكلترا فكر بتأسيس حركة تضم مجموعة من الشباب فقام بإنشاء أول فرقة كشفية لعمر الكشاف وأقام أول مخيم تجريبي عام 1907 في انكلترا  في جزيرة </a:t>
            </a:r>
            <a:r>
              <a:rPr lang="ar-IQ" sz="3000" dirty="0" err="1"/>
              <a:t>براونسي</a:t>
            </a:r>
            <a:r>
              <a:rPr lang="ar-IQ" sz="3000" dirty="0"/>
              <a:t> والذي شارك فيه 20 من الفتيان وعد هذا العام تأسيسا للحركة الكشفية في العالم، وبعد نجاح هذا المعسكر وإقبال الكثيرين على بادن باول والرغبة في المشاركة ، فكر بتوسيع الفئة العمرية فضم الأشبال ، بعد ذلك اصدر بادن كتابه الشهير سمي (الكشافة من اجل الفتية )عام (1908) الذي ترجم إلى عدة لغات والذي تحدث فيه عن مبادئ الكشافة حيث نشأت الحركة على إحاطة ثلاث فئات عمرية وفي عام 1909 قام بادن بتأسيس حركة المرشدات والتي ضمت الفتيات بمساعدة زوجة بادن باول وأخته </a:t>
            </a:r>
            <a:r>
              <a:rPr lang="ar-IQ" sz="3000" dirty="0" err="1"/>
              <a:t>انييس</a:t>
            </a:r>
            <a:r>
              <a:rPr lang="ar-IQ" sz="3000" dirty="0"/>
              <a:t> وهكذا فقد أصبح هو وزوجته متراسين الحركة الكشفية حتى مماته.</a:t>
            </a: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صورة 11"/>
          <p:cNvPicPr>
            <a:picLocks noChangeAspect="1" noChangeArrowheads="1"/>
          </p:cNvPicPr>
          <p:nvPr/>
        </p:nvPicPr>
        <p:blipFill>
          <a:blip r:embed="rId2"/>
          <a:srcRect/>
          <a:stretch>
            <a:fillRect/>
          </a:stretch>
        </p:blipFill>
        <p:spPr bwMode="auto">
          <a:xfrm>
            <a:off x="1857356" y="428604"/>
            <a:ext cx="6072230" cy="4926987"/>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027" name="Rectangle 3"/>
          <p:cNvSpPr>
            <a:spLocks noChangeArrowheads="1"/>
          </p:cNvSpPr>
          <p:nvPr/>
        </p:nvSpPr>
        <p:spPr bwMode="auto">
          <a:xfrm>
            <a:off x="1857356" y="5687626"/>
            <a:ext cx="5429288"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SA"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صورة لمؤسس الحركة الكشفية بادن باول</a:t>
            </a: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fontScale="90000"/>
          </a:bodyPr>
          <a:lstStyle/>
          <a:p>
            <a:pPr algn="ctr"/>
            <a:r>
              <a:rPr lang="ar-IQ" sz="3100" b="1" dirty="0">
                <a:solidFill>
                  <a:srgbClr val="FF0000"/>
                </a:solidFill>
              </a:rPr>
              <a:t>الكشافة بعد الحرب العالمية </a:t>
            </a:r>
            <a:r>
              <a:rPr lang="ar-IQ" sz="3100" b="1" dirty="0" smtClean="0">
                <a:solidFill>
                  <a:srgbClr val="FF0000"/>
                </a:solidFill>
              </a:rPr>
              <a:t>الأولى</a:t>
            </a:r>
            <a:r>
              <a:rPr lang="en-US" sz="2800" dirty="0"/>
              <a:t/>
            </a:r>
            <a:br>
              <a:rPr lang="en-US" sz="2800" dirty="0"/>
            </a:br>
            <a:r>
              <a:rPr lang="ar-IQ" sz="2900" dirty="0"/>
              <a:t>كان نشوب الحرب العالمية الأولى عام 1914 والتي انتهت عام 1918 حدثاً كبيراً اهتز له العالم ، وقد رأى الكثيرون يوم ذاك إن الحرب العالمية سوف تقضي على الكشفية سواء كحركة محلية </a:t>
            </a:r>
            <a:r>
              <a:rPr lang="ar-IQ" sz="2900" dirty="0" smtClean="0"/>
              <a:t>أو </a:t>
            </a:r>
            <a:r>
              <a:rPr lang="ar-IQ" sz="2900" dirty="0"/>
              <a:t>عالمية، إذ كيف يعقل أن لا يخوض الكشاف المعارك فيما بينهم  وهم على طرف نقيض على الرغم من الأخوة التي تحكم علاقاتهم ، وقد شغل هذا الأمر الجميع ، إلا إن عند انتهاء هذه الحرب أعطى للكشفية دفعة جديدة نحو الأمام.</a:t>
            </a:r>
            <a:r>
              <a:rPr lang="en-US" sz="2900" dirty="0"/>
              <a:t/>
            </a:r>
            <a:br>
              <a:rPr lang="en-US" sz="2900" dirty="0"/>
            </a:br>
            <a:r>
              <a:rPr lang="ar-IQ" sz="2900" dirty="0"/>
              <a:t>عقد أول مهرجان عالمي للكشافة عام 1920 والذي ضم 6-8 آلاف كشاف جاءوا من واحد وعشرين بلداً واستمر المخيم لمدة ثمانية أيام وفي هذا المخيم انتخب بادن قائداً للكشفية في العالم وقد عقد اجتماع لمندوبي الدول أطلقوا فيه القرارات الرئيسية للكشافة </a:t>
            </a:r>
            <a:r>
              <a:rPr lang="ar-IQ" sz="2900" dirty="0" smtClean="0"/>
              <a:t>هي :</a:t>
            </a:r>
            <a:r>
              <a:rPr lang="en-US" sz="2900" dirty="0"/>
              <a:t/>
            </a:r>
            <a:br>
              <a:rPr lang="en-US" sz="2900" dirty="0"/>
            </a:br>
            <a:r>
              <a:rPr lang="ar-IQ" sz="2900" dirty="0" smtClean="0"/>
              <a:t>1- عقد </a:t>
            </a:r>
            <a:r>
              <a:rPr lang="ar-IQ" sz="2900" dirty="0"/>
              <a:t>اجتماع كل سنتين.</a:t>
            </a:r>
            <a:r>
              <a:rPr lang="en-US" sz="2900" dirty="0"/>
              <a:t/>
            </a:r>
            <a:br>
              <a:rPr lang="en-US" sz="2900" dirty="0"/>
            </a:br>
            <a:r>
              <a:rPr lang="ar-IQ" sz="2900" dirty="0" smtClean="0"/>
              <a:t>2- انتخاب </a:t>
            </a:r>
            <a:r>
              <a:rPr lang="ar-IQ" sz="2900" dirty="0"/>
              <a:t>لجنة تعتني بالأمور الهامة.</a:t>
            </a:r>
            <a:r>
              <a:rPr lang="en-US" sz="2900" dirty="0"/>
              <a:t/>
            </a:r>
            <a:br>
              <a:rPr lang="en-US" sz="2900" dirty="0"/>
            </a:br>
            <a:r>
              <a:rPr lang="ar-IQ" sz="2900" dirty="0" smtClean="0"/>
              <a:t>3- تأسيس </a:t>
            </a:r>
            <a:r>
              <a:rPr lang="ar-IQ" sz="2900" dirty="0"/>
              <a:t>مكتب دولي يعتني بأمور هذه الحركة.  </a:t>
            </a:r>
            <a:r>
              <a:rPr lang="en-US" sz="2900" dirty="0"/>
              <a:t/>
            </a:r>
            <a:br>
              <a:rPr lang="en-US" sz="2900" dirty="0"/>
            </a:br>
            <a:r>
              <a:rPr lang="ar-IQ" sz="2900" dirty="0"/>
              <a:t>       وفي عام 1939 بلغ عدد المشاركين في الحركة الكشفية أكثر من ثلاثة ملايين </a:t>
            </a:r>
            <a:r>
              <a:rPr lang="ar-IQ" sz="2900" dirty="0" smtClean="0"/>
              <a:t>كشاف في </a:t>
            </a:r>
            <a:r>
              <a:rPr lang="ar-IQ" sz="2900" dirty="0"/>
              <a:t>سبعة وأربعين بلداً من مختلف أنحاء العالم ، بعد ذلك توقفت الحركة الكشفية مرة أخرى بسبب الحرب العالمية الثانية </a:t>
            </a:r>
          </a:p>
        </p:txBody>
      </p:sp>
    </p:spTree>
  </p:cSld>
  <p:clrMapOvr>
    <a:masterClrMapping/>
  </p:clrMapOvr>
  <p:transition>
    <p:strips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69072"/>
          </a:xfrm>
        </p:spPr>
        <p:txBody>
          <a:bodyPr>
            <a:normAutofit/>
          </a:bodyPr>
          <a:lstStyle/>
          <a:p>
            <a:pPr algn="ctr"/>
            <a:r>
              <a:rPr lang="ar-IQ" sz="3100" b="1" dirty="0">
                <a:solidFill>
                  <a:srgbClr val="FF0000"/>
                </a:solidFill>
              </a:rPr>
              <a:t>الحركة الكشفية بعد موت بادن باول </a:t>
            </a:r>
            <a:r>
              <a:rPr lang="en-US" sz="3100" dirty="0"/>
              <a:t/>
            </a:r>
            <a:br>
              <a:rPr lang="en-US" sz="3100" dirty="0"/>
            </a:br>
            <a:r>
              <a:rPr lang="ar-IQ" sz="3000" dirty="0"/>
              <a:t>لقد أصاب التشويش أصحاب الحركة من جراء الهزة التي ألحقتها من جراء وفاة مؤسسها الذي كان طوال حياته قائداً لها دون منازع بالإضافة إلى ذلك فقد أسيئت معاملتها من قبل الحكام المسلطين وكذلك بسبب الحرب العالمية الثانية حيث حرم الكثير من المشاركين وهذه التغيرات الاجتماعية والسياسية كان ذلك كله كافياً لاضمحلال الحركة ، لكن بعد توقف الحرب عقد أول اجتماع وكان ذلك مفاجئة للعاملين ففي عام 1947 أصبح عدد المشاركين أكثر من أربعة ملايين من سبعة وأربعين بلداً وهكذا استمرت الحركة بتعين قائداً جديداً لها، وهكذا أخذت الحركة بالانتشار لتشمل كل دول العالم</a:t>
            </a:r>
            <a:r>
              <a:rPr lang="ar-IQ" sz="3000" dirty="0" smtClean="0"/>
              <a:t>.</a:t>
            </a:r>
            <a:r>
              <a:rPr lang="ar-IQ" sz="3200" dirty="0"/>
              <a:t> </a:t>
            </a:r>
            <a:r>
              <a:rPr lang="ar-IQ" sz="3200" dirty="0" smtClean="0"/>
              <a:t>ففي </a:t>
            </a:r>
            <a:r>
              <a:rPr lang="ar-IQ" sz="3200" dirty="0"/>
              <a:t>عام 2007 ، قدر عدد الكشافين بأكثر من 38 مليون عضو في 216 بلد . </a:t>
            </a:r>
            <a:r>
              <a:rPr lang="en-US" sz="3000" dirty="0"/>
              <a:t/>
            </a:r>
            <a:br>
              <a:rPr lang="en-US" sz="3000" dirty="0"/>
            </a:br>
            <a:endParaRPr lang="ar-IQ" sz="3000" dirty="0"/>
          </a:p>
        </p:txBody>
      </p:sp>
    </p:spTree>
  </p:cSld>
  <p:clrMapOvr>
    <a:masterClrMapping/>
  </p:clrMapOvr>
  <p:transition>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54758"/>
          </a:xfrm>
        </p:spPr>
        <p:txBody>
          <a:bodyPr>
            <a:normAutofit/>
          </a:bodyPr>
          <a:lstStyle/>
          <a:p>
            <a:pPr algn="ctr"/>
            <a:r>
              <a:rPr lang="ar-IQ" sz="3200" dirty="0"/>
              <a:t>وهذه الحركة تستخدم برنامج تعليمي يعتمد على النشاطات العملية في الهواء الطلق ، منها إقامة المخيمات ، فن الأخشاب، الألعاب المائية، السفر على الأقدام، التجوال، والألعاب الرياضية، كما إنها تعتمد في أنشطتها على </a:t>
            </a:r>
            <a:r>
              <a:rPr lang="ar-IQ" sz="3200" dirty="0" err="1"/>
              <a:t>الزي</a:t>
            </a:r>
            <a:r>
              <a:rPr lang="ar-IQ" sz="3200" dirty="0"/>
              <a:t> الموحد بهدف إخفاء كل اختلافات المقلم الاجتماعي وتحقيق المساواة بين المشاركين ، مع وشاح الرقبة وقبعة بالإضافة إلى الحقيبة، وتتضمن الشارة الموحدة الذي يميز شعار الكشافة عن غيرها، بالإضافة إلى شارات الاستحقاق بين المشاركين .</a:t>
            </a:r>
          </a:p>
        </p:txBody>
      </p:sp>
    </p:spTree>
  </p:cSld>
  <p:clrMapOvr>
    <a:masterClrMapping/>
  </p:clrMapOvr>
  <p:transition>
    <p:randomBa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97634"/>
          </a:xfrm>
        </p:spPr>
        <p:txBody>
          <a:bodyPr>
            <a:normAutofit/>
          </a:bodyPr>
          <a:lstStyle/>
          <a:p>
            <a:pPr algn="ctr"/>
            <a:r>
              <a:rPr lang="ar-SA" sz="3000" b="1" dirty="0">
                <a:solidFill>
                  <a:srgbClr val="FF0000"/>
                </a:solidFill>
              </a:rPr>
              <a:t>الشعار الكشفي العالمي </a:t>
            </a:r>
            <a:r>
              <a:rPr lang="en-US" sz="2800" dirty="0"/>
              <a:t/>
            </a:r>
            <a:br>
              <a:rPr lang="en-US" sz="2800" dirty="0"/>
            </a:br>
            <a:r>
              <a:rPr lang="ar-SA" sz="2800" dirty="0"/>
              <a:t>يعتبر الشعار الكشفي واحداً من أفضل الشعارات المعروفة في العالم ومن اجل التعرف على هذا الشعار فقد لخصه مؤسس الحركة الكشفية قائلاً " لقد اتخذنا شارتنا من النقطة الشمالية المستخدمة في الخرائط لكي يشير إلى الشمال من اجل أن نبين أننا نسير في الطريق الصحيح ويساعد الكشافين بأن يكونوا صادقين ويعتمد عليهم في حفاظهم على مبادئ الكشفية وتوضيح الطريق للآخرين تماما مثل البوصلة ".</a:t>
            </a:r>
            <a:r>
              <a:rPr lang="en-US" sz="2800" dirty="0"/>
              <a:t/>
            </a:r>
            <a:br>
              <a:rPr lang="en-US" sz="2800" dirty="0"/>
            </a:br>
            <a:r>
              <a:rPr lang="ar-SA" sz="2800" dirty="0"/>
              <a:t>أما الرؤوس الثلاثة للشعار فأنها تمثل النقاط الثلاثة الرئيسة لوعد الكشافة والنجمتان ذوات الخمسة رؤوس تعبران عن الصدق والمعرفة أو الوعد والقانون وتعبران أيضا عن عيني الكشاف التي تكون دائما متيقظة، أما مجموع الرؤوس العشرة فأنها تدل على قانون الكشافة والتصميم في الشعار محاط بحبل مربوط بثنيه أو عقدة والتي ترمز إلى الوحدة والأخوة للحركة عبر أنحاء العالم . كما لا يستطيع الإنسان أن يحل العقدة بجذبها مهما كانت قوة الجذب فأنها ترمز إلى وحدة الحركة واستمرارها .</a:t>
            </a:r>
            <a:endParaRPr lang="ar-IQ" sz="2800" dirty="0"/>
          </a:p>
        </p:txBody>
      </p:sp>
    </p:spTree>
  </p:cSld>
  <p:clrMapOvr>
    <a:masterClrMapping/>
  </p:clrMapOvr>
  <p:transition>
    <p:checke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85720" y="428605"/>
            <a:ext cx="8501122" cy="954107"/>
          </a:xfrm>
          <a:prstGeom prst="rect">
            <a:avLst/>
          </a:prstGeom>
        </p:spPr>
        <p:txBody>
          <a:bodyPr wrap="square">
            <a:spAutoFit/>
          </a:bodyPr>
          <a:lstStyle/>
          <a:p>
            <a:pPr algn="ctr"/>
            <a:r>
              <a:rPr lang="ar-SA" sz="2800" dirty="0">
                <a:cs typeface="+mj-cs"/>
              </a:rPr>
              <a:t>أما لون الشعار وهو الأبيض وخلفيته الأرجوانية فأنها تدل على الطهارة والنقاء أما اللون الأرجواني فأنه يدل على القيادة ومساعدة الآخرين .</a:t>
            </a:r>
            <a:endParaRPr lang="ar-IQ" sz="2800" dirty="0">
              <a:cs typeface="+mj-cs"/>
            </a:endParaRPr>
          </a:p>
        </p:txBody>
      </p:sp>
      <p:pic>
        <p:nvPicPr>
          <p:cNvPr id="17410" name="صورة 16"/>
          <p:cNvPicPr>
            <a:picLocks noChangeAspect="1" noChangeArrowheads="1"/>
          </p:cNvPicPr>
          <p:nvPr/>
        </p:nvPicPr>
        <p:blipFill>
          <a:blip r:embed="rId2"/>
          <a:srcRect/>
          <a:stretch>
            <a:fillRect/>
          </a:stretch>
        </p:blipFill>
        <p:spPr bwMode="auto">
          <a:xfrm>
            <a:off x="1285852" y="1500174"/>
            <a:ext cx="6643734" cy="471490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41</TotalTime>
  <Words>125</Words>
  <Application>Microsoft Office PowerPoint</Application>
  <PresentationFormat>عرض على الشاشة (3:4)‏</PresentationFormat>
  <Paragraphs>8</Paragraphs>
  <Slides>8</Slides>
  <Notes>0</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انقلاب</vt:lpstr>
      <vt:lpstr>تاريخ الحركة الكشفية عالمياً       يعد تاريخ الحركة الكشفية طويل وعريق وقد مرت هذه الحركة بالعديد من الإحداث الهامة التي كان لها الدور في التأثير عليها وشكلتها على ما هي ألان .   بداية الحركة الكشفية إن تأسيس الحركة الكشفية لم يكن وليد الصدفة ، بل تلبية لحاجة وضرورة وأدى هذا إلى انتشارها في مختلف دول العالم ، لكن يمكن أن نعتبر إن الكشافة ظاهرة عرضية على الرغم من إن مؤسسها لم يكن ينوي إيجاد مدرسة خاصة بهذه الحركة ، وبذلك فقد اختار هذا المؤسس حياة الغابات لكي تكون عملية تمرين للتعرف على الطبيعة في أمور العيش والنمو والبناء ضمن الإطار الاجتماعي. </vt:lpstr>
      <vt:lpstr>فكرة الكشافة        نشأت فكرة الكشفية بجهود مؤسسها اللورد روبرت سميث بادن باول الذي كان يعمل ضابطاً في الجيش البريطاني وقد أتت فكرة الكشافة أثناء حصار مافكنج عندما حاصرت قبائل البوير ( مهاجرين من أصل هولندي) معسكر الانكليز فاستعان باول بالشباب للقيام بالأعمال العسكرية كالحراسة والطهي ونقل الرسائل ، وتمكن من فك الحصار بعد ( 217) يوم 7 شهور وعندما عاد بادن باول إلى انكلترا فكر بتأسيس حركة تضم مجموعة من الشباب فقام بإنشاء أول فرقة كشفية لعمر الكشاف وأقام أول مخيم تجريبي عام 1907 في انكلترا  في جزيرة براونسي والذي شارك فيه 20 من الفتيان وعد هذا العام تأسيسا للحركة الكشفية في العالم، وبعد نجاح هذا المعسكر وإقبال الكثيرين على بادن باول والرغبة في المشاركة ، فكر بتوسيع الفئة العمرية فضم الأشبال ، بعد ذلك اصدر بادن كتابه الشهير سمي (الكشافة من اجل الفتية )عام (1908) الذي ترجم إلى عدة لغات والذي تحدث فيه عن مبادئ الكشافة حيث نشأت الحركة على إحاطة ثلاث فئات عمرية وفي عام 1909 قام بادن بتأسيس حركة المرشدات والتي ضمت الفتيات بمساعدة زوجة بادن باول وأخته انييس وهكذا فقد أصبح هو وزوجته متراسين الحركة الكشفية حتى مماته.</vt:lpstr>
      <vt:lpstr>الشريحة 3</vt:lpstr>
      <vt:lpstr>الكشافة بعد الحرب العالمية الأولى كان نشوب الحرب العالمية الأولى عام 1914 والتي انتهت عام 1918 حدثاً كبيراً اهتز له العالم ، وقد رأى الكثيرون يوم ذاك إن الحرب العالمية سوف تقضي على الكشفية سواء كحركة محلية أو عالمية، إذ كيف يعقل أن لا يخوض الكشاف المعارك فيما بينهم  وهم على طرف نقيض على الرغم من الأخوة التي تحكم علاقاتهم ، وقد شغل هذا الأمر الجميع ، إلا إن عند انتهاء هذه الحرب أعطى للكشفية دفعة جديدة نحو الأمام. عقد أول مهرجان عالمي للكشافة عام 1920 والذي ضم 6-8 آلاف كشاف جاءوا من واحد وعشرين بلداً واستمر المخيم لمدة ثمانية أيام وفي هذا المخيم انتخب بادن قائداً للكشفية في العالم وقد عقد اجتماع لمندوبي الدول أطلقوا فيه القرارات الرئيسية للكشافة هي : 1- عقد اجتماع كل سنتين. 2- انتخاب لجنة تعتني بالأمور الهامة. 3- تأسيس مكتب دولي يعتني بأمور هذه الحركة.          وفي عام 1939 بلغ عدد المشاركين في الحركة الكشفية أكثر من ثلاثة ملايين كشاف في سبعة وأربعين بلداً من مختلف أنحاء العالم ، بعد ذلك توقفت الحركة الكشفية مرة أخرى بسبب الحرب العالمية الثانية </vt:lpstr>
      <vt:lpstr>الحركة الكشفية بعد موت بادن باول  لقد أصاب التشويش أصحاب الحركة من جراء الهزة التي ألحقتها من جراء وفاة مؤسسها الذي كان طوال حياته قائداً لها دون منازع بالإضافة إلى ذلك فقد أسيئت معاملتها من قبل الحكام المسلطين وكذلك بسبب الحرب العالمية الثانية حيث حرم الكثير من المشاركين وهذه التغيرات الاجتماعية والسياسية كان ذلك كله كافياً لاضمحلال الحركة ، لكن بعد توقف الحرب عقد أول اجتماع وكان ذلك مفاجئة للعاملين ففي عام 1947 أصبح عدد المشاركين أكثر من أربعة ملايين من سبعة وأربعين بلداً وهكذا استمرت الحركة بتعين قائداً جديداً لها، وهكذا أخذت الحركة بالانتشار لتشمل كل دول العالم. ففي عام 2007 ، قدر عدد الكشافين بأكثر من 38 مليون عضو في 216 بلد .  </vt:lpstr>
      <vt:lpstr>وهذه الحركة تستخدم برنامج تعليمي يعتمد على النشاطات العملية في الهواء الطلق ، منها إقامة المخيمات ، فن الأخشاب، الألعاب المائية، السفر على الأقدام، التجوال، والألعاب الرياضية، كما إنها تعتمد في أنشطتها على الزي الموحد بهدف إخفاء كل اختلافات المقلم الاجتماعي وتحقيق المساواة بين المشاركين ، مع وشاح الرقبة وقبعة بالإضافة إلى الحقيبة، وتتضمن الشارة الموحدة الذي يميز شعار الكشافة عن غيرها، بالإضافة إلى شارات الاستحقاق بين المشاركين .</vt:lpstr>
      <vt:lpstr>الشعار الكشفي العالمي  يعتبر الشعار الكشفي واحداً من أفضل الشعارات المعروفة في العالم ومن اجل التعرف على هذا الشعار فقد لخصه مؤسس الحركة الكشفية قائلاً " لقد اتخذنا شارتنا من النقطة الشمالية المستخدمة في الخرائط لكي يشير إلى الشمال من اجل أن نبين أننا نسير في الطريق الصحيح ويساعد الكشافين بأن يكونوا صادقين ويعتمد عليهم في حفاظهم على مبادئ الكشفية وتوضيح الطريق للآخرين تماما مثل البوصلة ". أما الرؤوس الثلاثة للشعار فأنها تمثل النقاط الثلاثة الرئيسة لوعد الكشافة والنجمتان ذوات الخمسة رؤوس تعبران عن الصدق والمعرفة أو الوعد والقانون وتعبران أيضا عن عيني الكشاف التي تكون دائما متيقظة، أما مجموع الرؤوس العشرة فأنها تدل على قانون الكشافة والتصميم في الشعار محاط بحبل مربوط بثنيه أو عقدة والتي ترمز إلى الوحدة والأخوة للحركة عبر أنحاء العالم . كما لا يستطيع الإنسان أن يحل العقدة بجذبها مهما كانت قوة الجذب فأنها ترمز إلى وحدة الحركة واستمرارها .</vt:lpstr>
      <vt:lpstr>الشريحة 8</vt:lpstr>
    </vt:vector>
  </TitlesOfParts>
  <Company>SACC - ANAS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تاريخ الحركة الكشفية عالمياً       يعد تاريخ الحركة الكشفية طويل وعريق وقد مرت هذه الحركة بالعديد من الإحداث الهامة التي كان لها الدور في التأثير عليها وشكلتها على ما هي ألان .   بداية الحركة الكشفية إن تأسيس الحركة الكشفية لم يكن وليد الصدفة ، بل تلبية لحاجة وضرورة وأدى هذا إلى انتشارها في مختلف دول العالم ، لكن يمكن أن نعتبر إن الكشافة ظاهرة عرضية على الرغم من إن مؤسسها لم يكن ينوي إيجاد مدرسة خاصة بهذه الحركة ، وبذلك فقد اختار هذا المؤسس حياة الغابات لكي تكون عملية تمرين للتعرف على الطبيعة في أمور العيش والنمو والبناء ضمن الإطار الاجتماعي.</dc:title>
  <dc:creator>DR.Ahmed Saker 2O14</dc:creator>
  <cp:lastModifiedBy>DR.Ahmed Saker 2O14</cp:lastModifiedBy>
  <cp:revision>5</cp:revision>
  <dcterms:created xsi:type="dcterms:W3CDTF">2018-10-30T20:52:26Z</dcterms:created>
  <dcterms:modified xsi:type="dcterms:W3CDTF">2018-10-30T21:34:19Z</dcterms:modified>
</cp:coreProperties>
</file>